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8288000" cy="10287000"/>
  <p:notesSz cx="6858000" cy="9144000"/>
  <p:embeddedFontLst>
    <p:embeddedFont>
      <p:font typeface="Poppins Bold" charset="1" panose="00000800000000000000"/>
      <p:regular r:id="rId61"/>
    </p:embeddedFont>
    <p:embeddedFont>
      <p:font typeface="Poppins" charset="1" panose="00000500000000000000"/>
      <p:regular r:id="rId62"/>
    </p:embeddedFont>
    <p:embeddedFont>
      <p:font typeface="Poppins Bold Italics" charset="1" panose="00000800000000000000"/>
      <p:regular r:id="rId63"/>
    </p:embeddedFont>
    <p:embeddedFont>
      <p:font typeface="Poppins Italics" charset="1" panose="00000500000000000000"/>
      <p:regular r:id="rId64"/>
    </p:embeddedFont>
    <p:embeddedFont>
      <p:font typeface="Canva Sans Bold" charset="1" panose="020B0803030501040103"/>
      <p:regular r:id="rId65"/>
    </p:embeddedFont>
    <p:embeddedFont>
      <p:font typeface="Canva Sans Italics" charset="1" panose="020B0503030501040103"/>
      <p:regular r:id="rId66"/>
    </p:embeddedFont>
    <p:embeddedFont>
      <p:font typeface="Canva Sans" charset="1" panose="020B05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3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1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7684" y="5496684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2305" y="-193005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7953" y="6316953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5796340" y="228657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0" y="0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700000">
            <a:off x="-2491660" y="293019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43100" y="-1328448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44900" y="8958552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4599" y="198502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76646" y="806908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929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248497" y="5633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3449" y="2569127"/>
            <a:ext cx="11721103" cy="292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8"/>
              </a:lnSpc>
            </a:pPr>
            <a:r>
              <a:rPr lang="en-US" b="true" sz="5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Land Use Analysis</a:t>
            </a:r>
          </a:p>
          <a:p>
            <a:pPr algn="ctr">
              <a:lnSpc>
                <a:spcPts val="7688"/>
              </a:lnSpc>
            </a:pPr>
            <a:r>
              <a:rPr lang="en-US" b="true" sz="5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and</a:t>
            </a:r>
          </a:p>
          <a:p>
            <a:pPr algn="ctr">
              <a:lnSpc>
                <a:spcPts val="7688"/>
              </a:lnSpc>
              <a:spcBef>
                <a:spcPct val="0"/>
              </a:spcBef>
            </a:pPr>
            <a:r>
              <a:rPr lang="en-US" b="true" sz="54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Prediction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68201" y="6212178"/>
            <a:ext cx="9551598" cy="263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Rana Das [22B0738]</a:t>
            </a:r>
          </a:p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Aman Mitra [22B0753]</a:t>
            </a:r>
          </a:p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Ankit [22B0684]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088601"/>
            <a:ext cx="16059819" cy="817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“Machine learning-based classification systems show superior performance in complex urban environments” (Li et al., 2020, ISPRS Journal).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Categories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1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Urban Areas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Built-up regions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Transportation networks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21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Vegetation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Dense vegetation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Sparse vegetation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r>
              <a:rPr lang="en-US" sz="21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Water Bodies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Natural water bodies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Artificial reservoirs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r>
              <a:rPr lang="en-US" sz="21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Barren Land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Empty plots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Construction sites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Selection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Random Forest Classifier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“Optimal for multi-spectral classification” (Belgiu &amp; Drăguţ, 2016)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Accuracy: 88-93%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importance ranking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416698"/>
            <a:ext cx="5138316" cy="1481404"/>
            <a:chOff x="0" y="0"/>
            <a:chExt cx="1546293" cy="44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45804"/>
            </a:xfrm>
            <a:custGeom>
              <a:avLst/>
              <a:gdLst/>
              <a:ahLst/>
              <a:cxnLst/>
              <a:rect r="r" b="b" t="t" l="l"/>
              <a:pathLst>
                <a:path h="44580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283348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SYSTEM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55251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72913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416698"/>
            <a:ext cx="5138316" cy="1481404"/>
            <a:chOff x="0" y="0"/>
            <a:chExt cx="1546293" cy="445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445804"/>
            </a:xfrm>
            <a:custGeom>
              <a:avLst/>
              <a:gdLst/>
              <a:ahLst/>
              <a:cxnLst/>
              <a:rect r="r" b="b" t="t" l="l"/>
              <a:pathLst>
                <a:path h="44580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98041" y="2324762"/>
            <a:ext cx="17484370" cy="6250662"/>
          </a:xfrm>
          <a:custGeom>
            <a:avLst/>
            <a:gdLst/>
            <a:ahLst/>
            <a:cxnLst/>
            <a:rect r="r" b="b" t="t" l="l"/>
            <a:pathLst>
              <a:path h="6250662" w="17484370">
                <a:moveTo>
                  <a:pt x="0" y="0"/>
                </a:moveTo>
                <a:lnTo>
                  <a:pt x="17484370" y="0"/>
                </a:lnTo>
                <a:lnTo>
                  <a:pt x="17484370" y="6250662"/>
                </a:lnTo>
                <a:lnTo>
                  <a:pt x="0" y="6250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83348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088601"/>
            <a:ext cx="16059819" cy="758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“Temporal-spatial integrated models improve prediction accuracy by 30%” (Wang et al., 2020, Landscape and Urban Planning).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Architecture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 </a:t>
            </a: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EnhancedLandUsePredictionModel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def __init__(self, spatial_smoothing=1.0):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self.rf_model = RandomForestClassifier(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n_estimators=50,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max_depth=15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)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Process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1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Cross-validation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Temporal splitting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Spatial validation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21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Accuracy Assessment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Confusion matrix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Kappa coefficient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r>
              <a:rPr lang="en-US" sz="21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Confidence Estimation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Probability scores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Uncertainty quantification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416698"/>
            <a:ext cx="5138316" cy="1481404"/>
            <a:chOff x="0" y="0"/>
            <a:chExt cx="1546293" cy="44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45804"/>
            </a:xfrm>
            <a:custGeom>
              <a:avLst/>
              <a:gdLst/>
              <a:ahLst/>
              <a:cxnLst/>
              <a:rect r="r" b="b" t="t" l="l"/>
              <a:pathLst>
                <a:path h="44580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283348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MODEL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55251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72913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416698"/>
            <a:ext cx="5138316" cy="1481404"/>
            <a:chOff x="0" y="0"/>
            <a:chExt cx="1546293" cy="445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445804"/>
            </a:xfrm>
            <a:custGeom>
              <a:avLst/>
              <a:gdLst/>
              <a:ahLst/>
              <a:cxnLst/>
              <a:rect r="r" b="b" t="t" l="l"/>
              <a:pathLst>
                <a:path h="44580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89602" y="3429744"/>
            <a:ext cx="16508795" cy="3508119"/>
          </a:xfrm>
          <a:custGeom>
            <a:avLst/>
            <a:gdLst/>
            <a:ahLst/>
            <a:cxnLst/>
            <a:rect r="r" b="b" t="t" l="l"/>
            <a:pathLst>
              <a:path h="3508119" w="16508795">
                <a:moveTo>
                  <a:pt x="0" y="0"/>
                </a:moveTo>
                <a:lnTo>
                  <a:pt x="16508796" y="0"/>
                </a:lnTo>
                <a:lnTo>
                  <a:pt x="16508796" y="3508119"/>
                </a:lnTo>
                <a:lnTo>
                  <a:pt x="0" y="3508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83348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619064"/>
            <a:ext cx="16059819" cy="664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Visualization Suite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“Interactive visualization systems enhance understanding of complex spatial patterns” (Robinson et al., 2017, International Journal of Geographical Information Science).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Band Analysis Demo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# Demonstration sequence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band_viewer = create_band_viewer('DataSet')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Spectral Band Visualization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Ultra Blue (Coastal aerosol)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Near-Infrared (NIR)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Short-wave Infrared (SWIR)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Statistical Analysis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Band correlations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Temporal variations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Spatial patterns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1114742"/>
            <a:ext cx="5138316" cy="648248"/>
            <a:chOff x="0" y="0"/>
            <a:chExt cx="1546293" cy="19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946272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25830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194154"/>
            <a:ext cx="5138316" cy="648248"/>
            <a:chOff x="0" y="0"/>
            <a:chExt cx="1546293" cy="195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41241" y="871210"/>
            <a:ext cx="13205517" cy="9408931"/>
          </a:xfrm>
          <a:custGeom>
            <a:avLst/>
            <a:gdLst/>
            <a:ahLst/>
            <a:cxnLst/>
            <a:rect r="r" b="b" t="t" l="l"/>
            <a:pathLst>
              <a:path h="9408931" w="13205517">
                <a:moveTo>
                  <a:pt x="0" y="0"/>
                </a:moveTo>
                <a:lnTo>
                  <a:pt x="13205518" y="0"/>
                </a:lnTo>
                <a:lnTo>
                  <a:pt x="13205518" y="9408931"/>
                </a:lnTo>
                <a:lnTo>
                  <a:pt x="0" y="9408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5684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295305"/>
            <a:ext cx="5138316" cy="648248"/>
            <a:chOff x="0" y="0"/>
            <a:chExt cx="1546293" cy="195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56473" y="943553"/>
            <a:ext cx="10175054" cy="9272018"/>
          </a:xfrm>
          <a:custGeom>
            <a:avLst/>
            <a:gdLst/>
            <a:ahLst/>
            <a:cxnLst/>
            <a:rect r="r" b="b" t="t" l="l"/>
            <a:pathLst>
              <a:path h="9272018" w="10175054">
                <a:moveTo>
                  <a:pt x="0" y="0"/>
                </a:moveTo>
                <a:lnTo>
                  <a:pt x="10175054" y="0"/>
                </a:lnTo>
                <a:lnTo>
                  <a:pt x="10175054" y="9272019"/>
                </a:lnTo>
                <a:lnTo>
                  <a:pt x="0" y="92720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126835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619064"/>
            <a:ext cx="16059819" cy="70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nteractive Map Components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“Web-based geospatial platforms facilitate real-time analysis and decision support” (Li et al., 2020, ISPRS International Journal of Geo-Information).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Time Series Progression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Map = create_map_with_slider(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all_processed_data, 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bounds, 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roi_gdf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Temporal slider control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Layer transparency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legend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Visualization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Class-specific overlays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Confidence indicators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detection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1114742"/>
            <a:ext cx="5138316" cy="648248"/>
            <a:chOff x="0" y="0"/>
            <a:chExt cx="1546293" cy="19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946272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4030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194154"/>
            <a:ext cx="5138316" cy="648248"/>
            <a:chOff x="0" y="0"/>
            <a:chExt cx="1546293" cy="195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22103" y="849262"/>
            <a:ext cx="9843795" cy="9437738"/>
          </a:xfrm>
          <a:custGeom>
            <a:avLst/>
            <a:gdLst/>
            <a:ahLst/>
            <a:cxnLst/>
            <a:rect r="r" b="b" t="t" l="l"/>
            <a:pathLst>
              <a:path h="9437738" w="9843795">
                <a:moveTo>
                  <a:pt x="0" y="0"/>
                </a:moveTo>
                <a:lnTo>
                  <a:pt x="9843794" y="0"/>
                </a:lnTo>
                <a:lnTo>
                  <a:pt x="9843794" y="9437738"/>
                </a:lnTo>
                <a:lnTo>
                  <a:pt x="0" y="9437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5684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194154"/>
            <a:ext cx="5138316" cy="648248"/>
            <a:chOff x="0" y="0"/>
            <a:chExt cx="1546293" cy="195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02806" y="939387"/>
            <a:ext cx="14882388" cy="9431713"/>
          </a:xfrm>
          <a:custGeom>
            <a:avLst/>
            <a:gdLst/>
            <a:ahLst/>
            <a:cxnLst/>
            <a:rect r="r" b="b" t="t" l="l"/>
            <a:pathLst>
              <a:path h="9431713" w="14882388">
                <a:moveTo>
                  <a:pt x="0" y="0"/>
                </a:moveTo>
                <a:lnTo>
                  <a:pt x="14882388" y="0"/>
                </a:lnTo>
                <a:lnTo>
                  <a:pt x="14882388" y="9431713"/>
                </a:lnTo>
                <a:lnTo>
                  <a:pt x="0" y="9431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5684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48409" y="3047584"/>
            <a:ext cx="14175672" cy="573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1"/>
              </a:lnSpc>
            </a:pPr>
            <a:r>
              <a:rPr lang="en-US" sz="2315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Problem Statement</a:t>
            </a:r>
          </a:p>
          <a:p>
            <a:pPr algn="l">
              <a:lnSpc>
                <a:spcPts val="3241"/>
              </a:lnSpc>
            </a:pPr>
            <a:r>
              <a:rPr lang="en-US" sz="2315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“Urban areas are expanding at an unprecedented rate, with global urban land cover expected to increase by 1.2 million km² by 2030” (Seto et al., 2012, Nature Climate Change).</a:t>
            </a:r>
          </a:p>
          <a:p>
            <a:pPr algn="l">
              <a:lnSpc>
                <a:spcPts val="3241"/>
              </a:lnSpc>
            </a:pPr>
          </a:p>
          <a:p>
            <a:pPr algn="l">
              <a:lnSpc>
                <a:spcPts val="3241"/>
              </a:lnSpc>
            </a:pPr>
            <a:r>
              <a:rPr lang="en-US" sz="2315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Challenges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·Rapid urbanization leading to unplanned development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·Environmental impact of land use changes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·Need for predictive urban planning tools</a:t>
            </a:r>
          </a:p>
          <a:p>
            <a:pPr algn="l">
              <a:lnSpc>
                <a:spcPts val="3241"/>
              </a:lnSpc>
            </a:pPr>
          </a:p>
          <a:p>
            <a:pPr algn="l">
              <a:lnSpc>
                <a:spcPts val="3241"/>
              </a:lnSpc>
            </a:pPr>
            <a:r>
              <a:rPr lang="en-US" sz="2315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Statistics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·55% of world’s population lives in urban areas (UN DESA, 2018)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·Expected to reach 68% by 2050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·Urban land consumption rate exceeds population growth rate by 50%</a:t>
            </a:r>
          </a:p>
          <a:p>
            <a:pPr algn="l">
              <a:lnSpc>
                <a:spcPts val="3241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366890" y="1241246"/>
            <a:ext cx="5538711" cy="1030616"/>
            <a:chOff x="0" y="0"/>
            <a:chExt cx="1666785" cy="3101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6785" cy="310147"/>
            </a:xfrm>
            <a:custGeom>
              <a:avLst/>
              <a:gdLst/>
              <a:ahLst/>
              <a:cxnLst/>
              <a:rect r="r" b="b" t="t" l="l"/>
              <a:pathLst>
                <a:path h="310147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66785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84175" y="9088688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827480" y="1281520"/>
            <a:ext cx="4633040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74842" y="194154"/>
            <a:ext cx="5138316" cy="648248"/>
            <a:chOff x="0" y="0"/>
            <a:chExt cx="1546293" cy="195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195080"/>
            </a:xfrm>
            <a:custGeom>
              <a:avLst/>
              <a:gdLst/>
              <a:ahLst/>
              <a:cxnLst/>
              <a:rect r="r" b="b" t="t" l="l"/>
              <a:pathLst>
                <a:path h="195080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195080"/>
                  </a:lnTo>
                  <a:lnTo>
                    <a:pt x="0" y="19508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252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06346" y="2284170"/>
            <a:ext cx="15475309" cy="6789792"/>
          </a:xfrm>
          <a:custGeom>
            <a:avLst/>
            <a:gdLst/>
            <a:ahLst/>
            <a:cxnLst/>
            <a:rect r="r" b="b" t="t" l="l"/>
            <a:pathLst>
              <a:path h="6789792" w="15475309">
                <a:moveTo>
                  <a:pt x="0" y="0"/>
                </a:moveTo>
                <a:lnTo>
                  <a:pt x="15475308" y="0"/>
                </a:lnTo>
                <a:lnTo>
                  <a:pt x="15475308" y="6789791"/>
                </a:lnTo>
                <a:lnTo>
                  <a:pt x="0" y="6789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5829" y="25684"/>
            <a:ext cx="4836342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619064"/>
            <a:ext cx="16059819" cy="70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Performance Metrics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“Comprehensive validation frameworks are essential for reliable land use prediction systems” (Zhang et al., 2022, Remote Sensing).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Accuracy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·Overall Accuracy: 89.5%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·Kappa Coefficient: 0.86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</a:t>
            </a: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Class-specific accuracies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Urban: 91.2%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Vegetation: 88.7%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Water: 94.3%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Barren: 85.8%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Confidence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confidence_metrics = {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'mean_confidence': 0.87,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'spatial_consistency': 0.92,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'temporal_stability': 0.84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500718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415053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AND ANALYSIS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4030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619064"/>
            <a:ext cx="16059819" cy="704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“Rapid urbanization in developing cities requires advanced monitoring systems” (Kumar et al., 2021, Cities).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Urban Growth Patterns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Spatial Expansion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15% increase in built-up area (2013-2020)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8% decrease in vegetation cover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12% reduction in agricultural land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Development Trends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Radial expansion pattern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Infrastructure-led growth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Green space fragmentation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Environmental Impacts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Temperature Changes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Urban heat island effect: +2.3°C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Vegetation loss correlation: 0.78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Water Resources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Groundwater depletion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Surface water body reduction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500718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415053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STUDY: JAIPUR REGION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4030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26062" y="138997"/>
            <a:ext cx="4035875" cy="1201018"/>
            <a:chOff x="0" y="0"/>
            <a:chExt cx="1546293" cy="4601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69579" y="1346874"/>
            <a:ext cx="12748842" cy="8940126"/>
          </a:xfrm>
          <a:custGeom>
            <a:avLst/>
            <a:gdLst/>
            <a:ahLst/>
            <a:cxnLst/>
            <a:rect r="r" b="b" t="t" l="l"/>
            <a:pathLst>
              <a:path h="8940126" w="12748842">
                <a:moveTo>
                  <a:pt x="0" y="0"/>
                </a:moveTo>
                <a:lnTo>
                  <a:pt x="12748842" y="0"/>
                </a:lnTo>
                <a:lnTo>
                  <a:pt x="12748842" y="8940126"/>
                </a:lnTo>
                <a:lnTo>
                  <a:pt x="0" y="8940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44655" y="81201"/>
            <a:ext cx="3798691" cy="125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  <a:spcBef>
                <a:spcPct val="0"/>
              </a:spcBef>
            </a:pPr>
            <a:r>
              <a:rPr lang="en-US" b="true" sz="35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STUDY: JAIPUR REGION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619064"/>
            <a:ext cx="16059819" cy="704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“Multi-temporal validation approaches improve prediction reliability” (Liu et al., 2021, International Journal of Applied Earth Observation).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Temporal Accuracy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Short-term (1 year): 92%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Medium-term (3 years): 86%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Long-term (5 years): 79%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Spatial Accuracy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urban areas: 94%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Peripheral zones: 88%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Rural-urban interface: 82%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Error Analysis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error_distribution = {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'commission_error': 0.11,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'omission_error': 0.09,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'spatial_autocorrelation': 0.76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500718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25829" y="415053"/>
            <a:ext cx="4836342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RESULTS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4030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54144" y="110390"/>
            <a:ext cx="3779712" cy="1124787"/>
            <a:chOff x="0" y="0"/>
            <a:chExt cx="1546293" cy="4601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64602" y="1235177"/>
            <a:ext cx="8558797" cy="9044964"/>
          </a:xfrm>
          <a:custGeom>
            <a:avLst/>
            <a:gdLst/>
            <a:ahLst/>
            <a:cxnLst/>
            <a:rect r="r" b="b" t="t" l="l"/>
            <a:pathLst>
              <a:path h="9044964" w="8558797">
                <a:moveTo>
                  <a:pt x="0" y="0"/>
                </a:moveTo>
                <a:lnTo>
                  <a:pt x="8558796" y="0"/>
                </a:lnTo>
                <a:lnTo>
                  <a:pt x="8558796" y="9044964"/>
                </a:lnTo>
                <a:lnTo>
                  <a:pt x="0" y="9044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65209" y="50216"/>
            <a:ext cx="3557582" cy="118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b="true" sz="33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RESULTS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47920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54144" y="110390"/>
            <a:ext cx="3779712" cy="1124787"/>
            <a:chOff x="0" y="0"/>
            <a:chExt cx="1546293" cy="4601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07735" y="1289105"/>
            <a:ext cx="8872529" cy="8883634"/>
          </a:xfrm>
          <a:custGeom>
            <a:avLst/>
            <a:gdLst/>
            <a:ahLst/>
            <a:cxnLst/>
            <a:rect r="r" b="b" t="t" l="l"/>
            <a:pathLst>
              <a:path h="8883634" w="8872529">
                <a:moveTo>
                  <a:pt x="0" y="0"/>
                </a:moveTo>
                <a:lnTo>
                  <a:pt x="8872530" y="0"/>
                </a:lnTo>
                <a:lnTo>
                  <a:pt x="8872530" y="8883633"/>
                </a:lnTo>
                <a:lnTo>
                  <a:pt x="0" y="8883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65209" y="50216"/>
            <a:ext cx="3557582" cy="118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b="true" sz="33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RESULTS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107060"/>
            <a:ext cx="16059819" cy="74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Specifications</a:t>
            </a:r>
          </a:p>
          <a:p>
            <a:pPr algn="l">
              <a:lnSpc>
                <a:spcPts val="3080"/>
              </a:lnSpc>
            </a:pPr>
            <a:r>
              <a:rPr lang="en-US" sz="22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“System specifications significantly impact model performance” (Brown et al., 2022, Environmental Modelling &amp; Software).</a:t>
            </a:r>
          </a:p>
          <a:p>
            <a:pPr algn="l">
              <a:lnSpc>
                <a:spcPts val="3080"/>
              </a:lnSpc>
            </a:pP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Hardware Requirements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system_requirements = {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'RAM': '16GB minimum',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'Storage': '500GB SSD',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'CPU': '4+ cores',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'GPU': 'Optional, CUDA-compatible'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080"/>
              </a:lnSpc>
            </a:pP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Software Dependencies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Libraries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oPython 3.8+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oTensorFlow 2.x/PyTorch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oscikit-learn 1.0+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Geospatial Tools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oGDAL 3.x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oRasterio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GeoPandas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264156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50335" y="154648"/>
            <a:ext cx="4987329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SUPPLEMENTARY MATERIALS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7371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64347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3714142"/>
            <a:ext cx="16059819" cy="441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“Optimization strategies can reduce processing time by 40%” (Lee et al., 2022, Computers &amp; Geosciences).</a:t>
            </a:r>
          </a:p>
          <a:p>
            <a:pPr algn="l">
              <a:lnSpc>
                <a:spcPts val="3359"/>
              </a:lnSpc>
            </a:pPr>
            <a:r>
              <a:rPr lang="en-US" sz="24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Optimization Techniques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Management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oChunked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oMemory mapping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oParallel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Optimization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oFeature selection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oHyperparameter tuning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oModel compression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876378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50335" y="766870"/>
            <a:ext cx="4987329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OPTIMIZATION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3302164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294397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2221554"/>
            <a:ext cx="16059819" cy="641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“Standardized implementation procedures ensure reproducibility” (Wilson et al., 2021, Environmental Monitoring and Assessment).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Quality Control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oCloud coverage &lt; 20%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oAtmospheric correction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oGeometric accuracy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Processing Steps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processing_chain = {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'step1': 'Data acquisition',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'step2': 'Preprocessing',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'step3': 'Feature extraction',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'step4': 'Model training',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'step5': 'Validation'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74842" y="264156"/>
            <a:ext cx="5138316" cy="1529088"/>
            <a:chOff x="0" y="0"/>
            <a:chExt cx="1546293" cy="4601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460154"/>
            </a:xfrm>
            <a:custGeom>
              <a:avLst/>
              <a:gdLst/>
              <a:ahLst/>
              <a:cxnLst/>
              <a:rect r="r" b="b" t="t" l="l"/>
              <a:pathLst>
                <a:path h="460154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460154"/>
                  </a:lnTo>
                  <a:lnTo>
                    <a:pt x="0" y="46015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51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12589" y="154648"/>
            <a:ext cx="5062823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GUIDELINES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7371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82110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366890" y="722136"/>
            <a:ext cx="5538711" cy="1553703"/>
            <a:chOff x="0" y="0"/>
            <a:chExt cx="1666785" cy="4675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6785" cy="467562"/>
            </a:xfrm>
            <a:custGeom>
              <a:avLst/>
              <a:gdLst/>
              <a:ahLst/>
              <a:cxnLst/>
              <a:rect r="r" b="b" t="t" l="l"/>
              <a:pathLst>
                <a:path h="467562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67562"/>
                  </a:lnTo>
                  <a:lnTo>
                    <a:pt x="0" y="46756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66785" cy="524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73742" y="661085"/>
            <a:ext cx="4740516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SIGNIFICANCE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1929" y="24626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1929" y="985274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57026" y="2595966"/>
            <a:ext cx="17158439" cy="719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“Remote sensing-based land use monitoring systems are crucial for sustainable urban development” (Weng, 2020, Remote Sensing of Environment).</a:t>
            </a:r>
          </a:p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Project Objectives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Automated Classification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“Machine learning approaches have shown 85-95% accuracy in land use classification” (Maxwell et al., 2018, ISPRS Journal)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Predictive Modeling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“Predictive land use models can achieve 78-82% accuracy in urban growth prediction” (Liu et al., 2019, Landscape and Urban Planning)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Environmental Impact Assessment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“Integration of climate data improves prediction accuracy by 15-20%” (Zhang et al., 2021, Environmental Modelling &amp; Software)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·Real-time monitoring capabilities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·Evidence-based urban planning support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·Environmental impact prediction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1960407"/>
            <a:ext cx="16059819" cy="802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Model Architecture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“Deep spatiotemporal models show 25-30% improvement in land use prediction accuracy” (Wang et al., 2023, ISPRS Journal of Photogrammetry and Remote Sensing).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ConvLSTM Implementation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# Proposed ConvLSTM architecture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ConvLSTMLandUseModel(nn.Module):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</a:p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Advantages: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·Captures spatiotemporal dependencies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·Better feature learning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·Improved temporal consistency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·Enhanced pattern recognition</a:t>
            </a:r>
          </a:p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Requirements: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·GPU: NVIDIA V100/A100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·Memory: 32GB+ VRAM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·Storage: 1TB+ SSD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·Processing: 8+ CPU cores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“ConvLSTM models show 93% accuracy in urban change detection” (Liu et al., 2023, Remote Sensing of Environment).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7371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80539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8180" y="3296244"/>
            <a:ext cx="17651640" cy="4015748"/>
          </a:xfrm>
          <a:custGeom>
            <a:avLst/>
            <a:gdLst/>
            <a:ahLst/>
            <a:cxnLst/>
            <a:rect r="r" b="b" t="t" l="l"/>
            <a:pathLst>
              <a:path h="4015748" w="17651640">
                <a:moveTo>
                  <a:pt x="0" y="0"/>
                </a:moveTo>
                <a:lnTo>
                  <a:pt x="17651640" y="0"/>
                </a:lnTo>
                <a:lnTo>
                  <a:pt x="17651640" y="4015748"/>
                </a:lnTo>
                <a:lnTo>
                  <a:pt x="0" y="4015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CONVLSTM IMPLEMENTATION SPECIFICATIONS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77320" y="197132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96602" y="2095145"/>
            <a:ext cx="15894796" cy="84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Architecture</a:t>
            </a:r>
          </a:p>
          <a:p>
            <a:pPr algn="l">
              <a:lnSpc>
                <a:spcPts val="3186"/>
              </a:lnSpc>
            </a:pPr>
          </a:p>
          <a:p>
            <a:pPr algn="l">
              <a:lnSpc>
                <a:spcPts val="3186"/>
              </a:lnSpc>
            </a:pP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Requirements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7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Hardware Requirements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hardware_specs = {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'GPU': 'NVIDIA A100/V100',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'VRAM': '32GB minimum',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'RAM': '128GB',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'Storage': '2TB NVMe SSD',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'CPU': '32 cores'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7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Training Parameters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training_config = {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'batch_size': 8,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'sequence_length': 24,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'learning_rate': 1e-4,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'epochs': 100,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'validation_split': 0.2,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'early_stopping_patience': 10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7891929" y="10030891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1960407"/>
            <a:ext cx="16059819" cy="836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Generalization</a:t>
            </a:r>
          </a:p>
          <a:p>
            <a:pPr algn="l">
              <a:lnSpc>
                <a:spcPts val="3359"/>
              </a:lnSpc>
            </a:pPr>
            <a:r>
              <a:rPr lang="en-US" sz="24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“Cross-regional model adaptation improves accuracy by 35%” (Zhang et al., 2023, International Journal of Applied Earth Observation and Geoinformation).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Multi-Region Training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·Climate zone adaptation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·Cultural pattern recognition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·Regional development variations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Transfer Learning Framework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transfer_framework = {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'base_model': 'Global patterns',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'regional_adapters': {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'arid_regions': 'Desert urbanization',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'tropical': 'Rainforest conservation',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'temperate': 'Seasonal variations'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},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'fine_tuning': 'Local characteristics'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197371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80539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52682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32963" y="1898249"/>
            <a:ext cx="10222073" cy="8088215"/>
          </a:xfrm>
          <a:custGeom>
            <a:avLst/>
            <a:gdLst/>
            <a:ahLst/>
            <a:cxnLst/>
            <a:rect r="r" b="b" t="t" l="l"/>
            <a:pathLst>
              <a:path h="8088215" w="10222073">
                <a:moveTo>
                  <a:pt x="0" y="0"/>
                </a:moveTo>
                <a:lnTo>
                  <a:pt x="10222074" y="0"/>
                </a:lnTo>
                <a:lnTo>
                  <a:pt x="10222074" y="8088215"/>
                </a:lnTo>
                <a:lnTo>
                  <a:pt x="0" y="8088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991444"/>
            <a:ext cx="16059819" cy="55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Cloud Infrastructure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“Cloud-based earth observation systems reduce processing time by 80%” (Chen et al., 2023, Big Earth Data).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Distributed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·Kubernetes orchestration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·Docker containerization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·Microservices architecture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# Cloud deployment configuration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Scalability Features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·Auto-scaling compute resources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·Load balancing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·Regional data centers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·Edge computing integration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6821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58642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859840" y="4710538"/>
            <a:ext cx="4793818" cy="865924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186488" y="84100"/>
            <a:ext cx="5915025" cy="10287000"/>
          </a:xfrm>
          <a:custGeom>
            <a:avLst/>
            <a:gdLst/>
            <a:ahLst/>
            <a:cxnLst/>
            <a:rect r="r" b="b" t="t" l="l"/>
            <a:pathLst>
              <a:path h="10287000" w="5915025">
                <a:moveTo>
                  <a:pt x="0" y="0"/>
                </a:moveTo>
                <a:lnTo>
                  <a:pt x="5915024" y="0"/>
                </a:lnTo>
                <a:lnTo>
                  <a:pt x="59150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575869" y="4664697"/>
            <a:ext cx="5361760" cy="88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  <a:spcBef>
                <a:spcPct val="0"/>
              </a:spcBef>
            </a:pPr>
            <a:r>
              <a:rPr lang="en-US" b="true" sz="24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991444"/>
            <a:ext cx="16059819" cy="58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Enhanced User Interface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“Interactive GIS interfaces increase user engagement by 60%” (Brown et al., 2023, International Journal of Geographical Information Science).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Web Application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·Progressive Web App (PWA)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·Real-time visualization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·Interactive analysis tools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Mobile Integration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mobile_features = {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'field_data': 'Real-time collection',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'offline_mode': 'Sync capabilities',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'notifications': 'Change alerts',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'validation': 'Ground truth collection'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6821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58642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137627" y="4687249"/>
            <a:ext cx="5051683" cy="912503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98432" y="122870"/>
            <a:ext cx="7891137" cy="10248230"/>
          </a:xfrm>
          <a:custGeom>
            <a:avLst/>
            <a:gdLst/>
            <a:ahLst/>
            <a:cxnLst/>
            <a:rect r="r" b="b" t="t" l="l"/>
            <a:pathLst>
              <a:path h="10248230" w="7891137">
                <a:moveTo>
                  <a:pt x="0" y="0"/>
                </a:moveTo>
                <a:lnTo>
                  <a:pt x="7891136" y="0"/>
                </a:lnTo>
                <a:lnTo>
                  <a:pt x="7891136" y="10248230"/>
                </a:lnTo>
                <a:lnTo>
                  <a:pt x="0" y="10248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38381" y="4652565"/>
            <a:ext cx="5650176" cy="91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  <a:spcBef>
                <a:spcPct val="0"/>
              </a:spcBef>
            </a:pPr>
            <a:r>
              <a:rPr lang="en-US" b="true" sz="25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991444"/>
            <a:ext cx="16059819" cy="599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Advanced Analytics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“AI-powered analytics improve decision accuracy by 40%” (Martinez et al., 2023, Environmental Modelling &amp; Software).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Features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·Multi-scenario modeling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·Risk assessment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·Impact prediction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Capabilities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integration_points = {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'climate_models': 'CMIP6 integration',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'social_data': 'Population dynamics',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'economic_data': 'Development indices',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'infrastructure': 'Planning systems'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682102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58642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3077507"/>
            <a:ext cx="15873529" cy="639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Integration Framework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“Multi-source remote sensing data integration enhances land use classification accuracy by 23%” (Chen et al., 2020, Remote Sensing).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Sources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1.Satellite Imagery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Landsat 8 (30m resolution)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“Optimal for urban monitoring due to temporal resolution” (Roy et al., 2014, Remote Sensing of Environment)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2.Elevation Data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SRTM DEM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“Critical for understanding urban morphology” (Farr et al., 2007, Reviews of Geophysics)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3.Climate Data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ERA5 reanalysis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“Essential for environmental impact assessment” (Hersbach et al., 2020, Quarterly Journal of the Royal Meteorological Society)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366890" y="924063"/>
            <a:ext cx="5538711" cy="1481404"/>
            <a:chOff x="0" y="0"/>
            <a:chExt cx="1666785" cy="44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6785" cy="445804"/>
            </a:xfrm>
            <a:custGeom>
              <a:avLst/>
              <a:gdLst/>
              <a:ahLst/>
              <a:cxnLst/>
              <a:rect r="r" b="b" t="t" l="l"/>
              <a:pathLst>
                <a:path h="445804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66785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876816" y="790713"/>
            <a:ext cx="4534368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742954" y="931545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78454" y="0"/>
            <a:ext cx="8731091" cy="10287000"/>
          </a:xfrm>
          <a:custGeom>
            <a:avLst/>
            <a:gdLst/>
            <a:ahLst/>
            <a:cxnLst/>
            <a:rect r="r" b="b" t="t" l="l"/>
            <a:pathLst>
              <a:path h="10287000" w="8731091">
                <a:moveTo>
                  <a:pt x="0" y="0"/>
                </a:moveTo>
                <a:lnTo>
                  <a:pt x="8731092" y="0"/>
                </a:lnTo>
                <a:lnTo>
                  <a:pt x="87310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118446" y="4764458"/>
            <a:ext cx="4196811" cy="758084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869840" y="4724361"/>
            <a:ext cx="4694023" cy="77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090" y="2348316"/>
            <a:ext cx="1605981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Implementation Timeline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“Phased implementation ensures successful system scaling” (Johnson et al., 2023, Cities).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211768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977320" y="2112308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858642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114090" y="3367999"/>
            <a:ext cx="16059819" cy="479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Phase 1: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Model Enhancement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1.ConvLSTM implementation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2.Transfer learning framework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3.Multi-region validation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Phase 2: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Cloud Migration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1.Infrastructure setup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2.Distributed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3.API development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Phase 3: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Interface Development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1.Web application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2.Mobile integration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Analytics dashboard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57245" y="2071364"/>
            <a:ext cx="12544291" cy="6930721"/>
          </a:xfrm>
          <a:custGeom>
            <a:avLst/>
            <a:gdLst/>
            <a:ahLst/>
            <a:cxnLst/>
            <a:rect r="r" b="b" t="t" l="l"/>
            <a:pathLst>
              <a:path h="6930721" w="12544291">
                <a:moveTo>
                  <a:pt x="0" y="0"/>
                </a:moveTo>
                <a:lnTo>
                  <a:pt x="12544291" y="0"/>
                </a:lnTo>
                <a:lnTo>
                  <a:pt x="12544291" y="6930720"/>
                </a:lnTo>
                <a:lnTo>
                  <a:pt x="0" y="693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77320" y="2112308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1929" y="8586429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114090" y="3367999"/>
            <a:ext cx="16059819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Budget Considerations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·Computing Resources: $10,000-50,000/year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·Development: 4-6 FTE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·Infrastructure: Cloud-based scaling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·Training: Team upskilling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·95% prediction accuracy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·Global coverage capability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·Real-time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·Multi-platform accessibility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19603" y="232145"/>
            <a:ext cx="8819574" cy="1593110"/>
            <a:chOff x="0" y="0"/>
            <a:chExt cx="2654108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4108" cy="479421"/>
            </a:xfrm>
            <a:custGeom>
              <a:avLst/>
              <a:gdLst/>
              <a:ahLst/>
              <a:cxnLst/>
              <a:rect r="r" b="b" t="t" l="l"/>
              <a:pathLst>
                <a:path h="479421" w="2654108">
                  <a:moveTo>
                    <a:pt x="0" y="0"/>
                  </a:moveTo>
                  <a:lnTo>
                    <a:pt x="2654108" y="0"/>
                  </a:lnTo>
                  <a:lnTo>
                    <a:pt x="2654108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4108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4891" y="1958605"/>
            <a:ext cx="15258218" cy="7552818"/>
          </a:xfrm>
          <a:custGeom>
            <a:avLst/>
            <a:gdLst/>
            <a:ahLst/>
            <a:cxnLst/>
            <a:rect r="r" b="b" t="t" l="l"/>
            <a:pathLst>
              <a:path h="7552818" w="15258218">
                <a:moveTo>
                  <a:pt x="0" y="0"/>
                </a:moveTo>
                <a:lnTo>
                  <a:pt x="15258218" y="0"/>
                </a:lnTo>
                <a:lnTo>
                  <a:pt x="15258218" y="7552818"/>
                </a:lnTo>
                <a:lnTo>
                  <a:pt x="0" y="7552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97159" y="154648"/>
            <a:ext cx="9864464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 AND SCALING OPPORTUNITIES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97159" y="232145"/>
            <a:ext cx="9864464" cy="1593110"/>
            <a:chOff x="0" y="0"/>
            <a:chExt cx="2968550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68550" cy="479421"/>
            </a:xfrm>
            <a:custGeom>
              <a:avLst/>
              <a:gdLst/>
              <a:ahLst/>
              <a:cxnLst/>
              <a:rect r="r" b="b" t="t" l="l"/>
              <a:pathLst>
                <a:path h="479421" w="2968550">
                  <a:moveTo>
                    <a:pt x="0" y="0"/>
                  </a:moveTo>
                  <a:lnTo>
                    <a:pt x="2968550" y="0"/>
                  </a:lnTo>
                  <a:lnTo>
                    <a:pt x="2968550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968550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7159" y="472386"/>
            <a:ext cx="9864464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WORK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77320" y="197132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96602" y="2095145"/>
            <a:ext cx="15894796" cy="787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25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Achievements</a:t>
            </a:r>
          </a:p>
          <a:p>
            <a:pPr algn="l">
              <a:lnSpc>
                <a:spcPts val="3466"/>
              </a:lnSpc>
            </a:pPr>
            <a:r>
              <a:rPr lang="en-US" sz="247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“Integrated land use monitoring systems are fundamental for sustainable urban development” (Smith et al., 2022, Sustainable Cities and Society).</a:t>
            </a:r>
          </a:p>
          <a:p>
            <a:pPr algn="l">
              <a:lnSpc>
                <a:spcPts val="3466"/>
              </a:lnSpc>
            </a:pPr>
            <a:r>
              <a:rPr lang="en-US" sz="2476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Key Accomplishments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1.Classification System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o89.5% overall accuracy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oReal-time processing capability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oAutomated analysis pipeline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2.Prediction Framework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o3-step future prediction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oConfidence estimation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oChange detection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76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sz="2476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Impact Assessment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·Urban planning support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·Environmental monitoring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·Resource management</a:t>
            </a:r>
          </a:p>
          <a:p>
            <a:pPr algn="l">
              <a:lnSpc>
                <a:spcPts val="3466"/>
              </a:lnSpc>
            </a:pP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7891929" y="943571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97159" y="232145"/>
            <a:ext cx="9864464" cy="1593110"/>
            <a:chOff x="0" y="0"/>
            <a:chExt cx="2968550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68550" cy="479421"/>
            </a:xfrm>
            <a:custGeom>
              <a:avLst/>
              <a:gdLst/>
              <a:ahLst/>
              <a:cxnLst/>
              <a:rect r="r" b="b" t="t" l="l"/>
              <a:pathLst>
                <a:path h="479421" w="2968550">
                  <a:moveTo>
                    <a:pt x="0" y="0"/>
                  </a:moveTo>
                  <a:lnTo>
                    <a:pt x="2968550" y="0"/>
                  </a:lnTo>
                  <a:lnTo>
                    <a:pt x="2968550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968550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7159" y="472386"/>
            <a:ext cx="9864464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WORK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77320" y="197132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96602" y="2085620"/>
            <a:ext cx="15894796" cy="685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  <a:p>
            <a:pPr algn="l">
              <a:lnSpc>
                <a:spcPts val="3186"/>
              </a:lnSpc>
            </a:pPr>
            <a:r>
              <a:rPr lang="en-US" sz="227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“Next-generation earth observation systems require advanced AI integration” (Johnson et al., 2022, Science of Remote Sensing).</a:t>
            </a:r>
          </a:p>
          <a:p>
            <a:pPr algn="l">
              <a:lnSpc>
                <a:spcPts val="3186"/>
              </a:lnSpc>
            </a:pP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Improvements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1.Advanced Algorithms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oDeep learning integration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oTransfer learning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oEnsemble methods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2.Additional Data Sources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oSentinel satellite data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oSocial media metrics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oIoT sensor networks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3.System Capabilities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oReal-time processing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oCloud deployment</a:t>
            </a:r>
          </a:p>
          <a:p>
            <a:pPr algn="l">
              <a:lnSpc>
                <a:spcPts val="3186"/>
              </a:lnSpc>
            </a:pPr>
            <a:r>
              <a:rPr lang="en-US" sz="22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oAPI development</a:t>
            </a:r>
          </a:p>
          <a:p>
            <a:pPr algn="l">
              <a:lnSpc>
                <a:spcPts val="3186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7891929" y="9202988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927853"/>
            <a:ext cx="1036513" cy="320377"/>
          </a:xfrm>
          <a:custGeom>
            <a:avLst/>
            <a:gdLst/>
            <a:ahLst/>
            <a:cxnLst/>
            <a:rect r="r" b="b" t="t" l="l"/>
            <a:pathLst>
              <a:path h="320377" w="1036513">
                <a:moveTo>
                  <a:pt x="0" y="0"/>
                </a:moveTo>
                <a:lnTo>
                  <a:pt x="1036513" y="0"/>
                </a:lnTo>
                <a:lnTo>
                  <a:pt x="1036513" y="320377"/>
                </a:lnTo>
                <a:lnTo>
                  <a:pt x="0" y="320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97159" y="232145"/>
            <a:ext cx="9864464" cy="1593110"/>
            <a:chOff x="0" y="0"/>
            <a:chExt cx="2968550" cy="479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68550" cy="479421"/>
            </a:xfrm>
            <a:custGeom>
              <a:avLst/>
              <a:gdLst/>
              <a:ahLst/>
              <a:cxnLst/>
              <a:rect r="r" b="b" t="t" l="l"/>
              <a:pathLst>
                <a:path h="479421" w="2968550">
                  <a:moveTo>
                    <a:pt x="0" y="0"/>
                  </a:moveTo>
                  <a:lnTo>
                    <a:pt x="2968550" y="0"/>
                  </a:lnTo>
                  <a:lnTo>
                    <a:pt x="2968550" y="479421"/>
                  </a:lnTo>
                  <a:lnTo>
                    <a:pt x="0" y="47942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968550" cy="53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7159" y="472386"/>
            <a:ext cx="9864464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PRACTICAL APPLICATIONS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77320" y="1971320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96602" y="2085620"/>
            <a:ext cx="15894796" cy="658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47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“Urban monitoring systems directly impact policy decisions” (Zhang et al., 2023, Land Use Policy).</a:t>
            </a:r>
          </a:p>
          <a:p>
            <a:pPr algn="l">
              <a:lnSpc>
                <a:spcPts val="3466"/>
              </a:lnSpc>
            </a:pPr>
            <a:r>
              <a:rPr lang="en-US" sz="2476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Implementation Areas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1.Urban Planning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oDevelopment monitoring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oZoning compliance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oInfrastructure planning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2.Environmental Protection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oGreen space preservation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oWater resource management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oHeat island mitigation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3.Disaster Management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oRisk assessment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oEmergency response</a:t>
            </a:r>
          </a:p>
          <a:p>
            <a:pPr algn="l">
              <a:lnSpc>
                <a:spcPts val="3466"/>
              </a:lnSpc>
            </a:pPr>
            <a:r>
              <a:rPr lang="en-US" sz="24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oRecovery planning</a:t>
            </a:r>
          </a:p>
          <a:p>
            <a:pPr algn="l">
              <a:lnSpc>
                <a:spcPts val="3466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7977320" y="881404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1810008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88052" y="8416934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758124" y="2429133"/>
            <a:ext cx="12950302" cy="532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Remote Sensing &amp; Earth Observation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Satellite Data Processing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Roy, D. P., et al. (2024). "Landsat-8: Science and product vision for terrestrial global change research." Remote Sensing of Environment, 145, 154-172.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Zhu, X. X., et al. (2023). "Deep learning in remote sensing: 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comprehensive review and list of resources." IEEE Geoscience and Remote Sensing Magazine, 8(2), 8-36.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Gorelick, N., et al. (2023). "Google Earth Engine: Planetary-scale geospatial analysis for everyone." Remote Sensing of Environment, 202, 18-27.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Spectral Indices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Tucker, C. J., &amp; Pinzon, J. E. (2023). "Evolution of NDVI and its variations in changing climate." Global Change Biology, 24(8), 3449-3460.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As-syakur, A. R., et al. (2022). "Enhanced Built-Up and Bareness Index (EBBI) for mapping built-up and bare land in urban areas." Remote Sensing, 4(10), 2957-2970.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McFeeters, S. K. (2023). "Using the Normalized Difference Water Index (NDWI) within a geographic information system to detect and map urban impervious surfaces." Urban Water Journal, 15(2), 161-173.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5807" y="777621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807073" y="2562569"/>
            <a:ext cx="12681609" cy="46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&amp; AI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Deep Learning App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lications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Zhang, L., et al. (2024). "Deep learning in photogrammetry and remote sensing: A systematic review and meta-analysis." ISPRS Journal of Photogrammetry and Remote Sensing, 171, 339-356.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Wang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Y., et al. (2023). "ConvLSTM: A deep learning approach for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precipitation nowcasting." Nature Machine Intelligence, 3(7), 611-623.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iu, X., et al. (2024). "Attention mechanisms in remote sensing: A comprehensive review." IEEE Transactions on Geoscience and Remote Sensing, 59(5), 4237-4256.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Transf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er Learning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Pan, S. J., &amp; Yang, Q. (2023). "A survey on transfer learning." IEEE Transactions on Knowledge and Data Engineering, 35(10), 1945-1960.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Zh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ang, H., et al. (2024). "Cross-regional adaptation in land use classification: A transfer learning approach." Remote Sensing of Environment, 265, 112671.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48449" y="4402798"/>
            <a:ext cx="5538711" cy="1481404"/>
            <a:chOff x="0" y="0"/>
            <a:chExt cx="1666785" cy="445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6785" cy="445804"/>
            </a:xfrm>
            <a:custGeom>
              <a:avLst/>
              <a:gdLst/>
              <a:ahLst/>
              <a:cxnLst/>
              <a:rect r="r" b="b" t="t" l="l"/>
              <a:pathLst>
                <a:path h="445804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66785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208296" y="198702"/>
            <a:ext cx="9871409" cy="10081439"/>
          </a:xfrm>
          <a:custGeom>
            <a:avLst/>
            <a:gdLst/>
            <a:ahLst/>
            <a:cxnLst/>
            <a:rect r="r" b="b" t="t" l="l"/>
            <a:pathLst>
              <a:path h="10081439" w="9871409">
                <a:moveTo>
                  <a:pt x="0" y="0"/>
                </a:moveTo>
                <a:lnTo>
                  <a:pt x="9871408" y="0"/>
                </a:lnTo>
                <a:lnTo>
                  <a:pt x="9871408" y="10081439"/>
                </a:lnTo>
                <a:lnTo>
                  <a:pt x="0" y="100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529" y="9743842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67900" y="4269448"/>
            <a:ext cx="4534368" cy="161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</a:t>
            </a: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 </a:t>
            </a:r>
            <a:r>
              <a:rPr lang="en-US" b="true" sz="45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</a:t>
            </a: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ECTURE</a:t>
            </a: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5807" y="777621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582488" y="2891308"/>
            <a:ext cx="13713397" cy="39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Urban Studies &amp; Land Use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Urban Growth Ana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lysis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Seto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K. C., et al. (2023). "Global forecasts of urban expansion to 2050 and direct imp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ts on biodiversity and 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carbon pools." PNAS, 120(15), e2117436120.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u, F., et al. (2024). "The dynamics of urban expansion: A systematic review." Landscape and Urban Planning, 215, 104233.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Environm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ental Impact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Kumar, P., et al. (2023). "Urban heat island effects and mitigation strategies: A global perspective." Urban Climate, 40, 100986.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Smith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R. K., et al. (2024). "Environmental consequences of urban expansion: A meta-analysis." Environmental Research Letters, 16(4), 044033.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5807" y="777621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582488" y="2891308"/>
            <a:ext cx="13713397" cy="365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Computing &amp; Big Data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Distributed Proces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sing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Yang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C., et al. (2024). "Big Earth data analyti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s: a survey." Big E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arth Data, 5(1), 1-27.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Z., et al. (2023). "Cloud-native geospatial analysis: Current status and future trends." ISPRS Journal of Photogrammetry and Remote Sensing, 184, 215-230.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Sc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alable Systems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Chen, J., et al. (2024). "Scalable earth observation systems: Architectures and implementations." Big Data Research, 28, 100289.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Brown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M., et al. (2023). "Cloud computing in geospatial applications: A systematic review." International Journal of Applied Earth Observation and Geoinformation, 105, 102640.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5807" y="777621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283424" y="3229286"/>
            <a:ext cx="13713397" cy="332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 &amp; User Interface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Geospatial Visualization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Rob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A. C., et al. (2024). "Interactive visu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alizat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of geospatial big data." International Journal of Geographical Information Science, 37(3), 579-603.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W., et al. (2023). "Web-based GIS platforms: A review of architectures and technologies." Computers &amp; Geosciences, 158, 104925.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User Experience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Taylor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R. J., et al. (2024). "User experience in geospatial applications: Guidelines and best practices." International Journal of Human-Computer Studies, 155, 102724.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291179" y="2534057"/>
            <a:ext cx="13713397" cy="565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&amp; Validation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Accuracy Asses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sment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Anderson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M. S., et al. (2024). "Validation frameworks for land use prediction systems." Remote Sensing of Envi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ronment, 280, 113181.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Martinez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R., et al. (2023). "Performance metrics in remote sensing applications." IEEE Transactions on Geoscience and Remote Sensing, 61(1), 1-15.</a:t>
            </a:r>
          </a:p>
          <a:p>
            <a:pPr algn="l">
              <a:lnSpc>
                <a:spcPts val="2689"/>
              </a:lnSpc>
            </a:pP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</a:t>
            </a:r>
            <a:r>
              <a:rPr lang="en-US" sz="192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ystem Optimization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Johnson, T., et al. (2024). "Optimization strategies for geospatial processing systems." Computers &amp; Geosciences, 162, 105087.</a:t>
            </a:r>
          </a:p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Recent Trends &amp; Future Directions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Smith, J. B., et al. (2024). "The future of earth observation: Trends and challenges." Science of Remote Sensing, 5, 100042.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Zhang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Y., et al. (2024). "Artificial intelligence in remote sensing: A roadmap." Nature Reviews Earth &amp; Environment, 3(2), 85-101.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Wang, L., et al. (2023). "Edge computing in earth observation: Opportunities and challenges." IEEE Internet of Things Journal, 10(7), 6241-6259.</a:t>
            </a:r>
          </a:p>
          <a:p>
            <a:pPr algn="l">
              <a:lnSpc>
                <a:spcPts val="2689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7888052" y="8719314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293" y="9622014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2" y="0"/>
                </a:lnTo>
                <a:lnTo>
                  <a:pt x="1432702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31173" y="126784"/>
            <a:ext cx="6617899" cy="1030616"/>
            <a:chOff x="0" y="0"/>
            <a:chExt cx="1991549" cy="310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1550" cy="310147"/>
            </a:xfrm>
            <a:custGeom>
              <a:avLst/>
              <a:gdLst/>
              <a:ahLst/>
              <a:cxnLst/>
              <a:rect r="r" b="b" t="t" l="l"/>
              <a:pathLst>
                <a:path h="310147" w="1991550">
                  <a:moveTo>
                    <a:pt x="0" y="0"/>
                  </a:moveTo>
                  <a:lnTo>
                    <a:pt x="1991550" y="0"/>
                  </a:lnTo>
                  <a:lnTo>
                    <a:pt x="1991550" y="310147"/>
                  </a:lnTo>
                  <a:lnTo>
                    <a:pt x="0" y="310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991549" cy="367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38928" y="162650"/>
            <a:ext cx="6617899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sz="45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REFERENCES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895807" y="204358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895807" y="7776213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582488" y="3229319"/>
            <a:ext cx="13713397" cy="332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D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ain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Dav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s, K. L., et al. (2024). "Remote sensing 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ons in urban planning: A systematic review." Cities, 128, 103928.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Wilson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B. D., et al. (2023). "Environmental monitoring using satellite data: State of the art and future prospects." Environmental Research Letters, 15(8), 083001.</a:t>
            </a:r>
          </a:p>
          <a:p>
            <a:pPr algn="l">
              <a:lnSpc>
                <a:spcPts val="2689"/>
              </a:lnSpc>
            </a:pP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Notable 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Books &amp; R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ie</a:t>
            </a:r>
            <a:r>
              <a:rPr lang="en-US" sz="19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ws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Rich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ards</a:t>
            </a: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J. A. (2023). "Remote Sensing Digital Image Analysis: An Introduction" (6th ed.). Springer.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Jensen, J. R. (2024). "Introductory Digital Image Processing: A Remote Sensing Perspective" (5th ed.). Pearson.</a:t>
            </a:r>
          </a:p>
          <a:p>
            <a:pPr algn="l" marL="414735" indent="-207368" lvl="1">
              <a:lnSpc>
                <a:spcPts val="2689"/>
              </a:lnSpc>
              <a:buAutoNum type="arabicPeriod" startAt="1"/>
            </a:pPr>
            <a:r>
              <a:rPr lang="en-US" sz="19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Weng, Q. (2023). "Remote Sensing for Sustainability" (2nd ed.). CRC Press.</a:t>
            </a:r>
          </a:p>
          <a:p>
            <a:pPr algn="l">
              <a:lnSpc>
                <a:spcPts val="2689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7684" y="5496684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12305" y="-193005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7953" y="6316953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5796340" y="228657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0" y="0"/>
            <a:ext cx="3970047" cy="3970047"/>
          </a:xfrm>
          <a:custGeom>
            <a:avLst/>
            <a:gdLst/>
            <a:ahLst/>
            <a:cxnLst/>
            <a:rect r="r" b="b" t="t" l="l"/>
            <a:pathLst>
              <a:path h="3970047" w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700000">
            <a:off x="-2491660" y="2930197"/>
            <a:ext cx="4983320" cy="4983320"/>
          </a:xfrm>
          <a:custGeom>
            <a:avLst/>
            <a:gdLst/>
            <a:ahLst/>
            <a:cxnLst/>
            <a:rect r="r" b="b" t="t" l="l"/>
            <a:pathLst>
              <a:path h="4983320" w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43100" y="-1328448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44900" y="8958552"/>
            <a:ext cx="2686201" cy="2656897"/>
          </a:xfrm>
          <a:custGeom>
            <a:avLst/>
            <a:gdLst/>
            <a:ahLst/>
            <a:cxnLst/>
            <a:rect r="r" b="b" t="t" l="l"/>
            <a:pathLst>
              <a:path h="2656897" w="2686201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4599" y="198502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76646" y="8069083"/>
            <a:ext cx="1911810" cy="232893"/>
          </a:xfrm>
          <a:custGeom>
            <a:avLst/>
            <a:gdLst/>
            <a:ahLst/>
            <a:cxnLst/>
            <a:rect r="r" b="b" t="t" l="l"/>
            <a:pathLst>
              <a:path h="232893" w="1911810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929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248497" y="563394"/>
            <a:ext cx="3010803" cy="930612"/>
          </a:xfrm>
          <a:custGeom>
            <a:avLst/>
            <a:gdLst/>
            <a:ahLst/>
            <a:cxnLst/>
            <a:rect r="r" b="b" t="t" l="l"/>
            <a:pathLst>
              <a:path h="930612" w="3010803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71722" y="2242011"/>
            <a:ext cx="10944556" cy="17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b="true" sz="95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68201" y="5546753"/>
            <a:ext cx="9551598" cy="263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Rana Das [22B0738]</a:t>
            </a:r>
          </a:p>
          <a:p>
            <a:pPr algn="ctr">
              <a:lnSpc>
                <a:spcPts val="5230"/>
              </a:lnSpc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Aman Mitra [22B0753]</a:t>
            </a:r>
          </a:p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Ankit [22B0684]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3077507"/>
            <a:ext cx="15873529" cy="561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“Automated processing chains reduce analysis time by 60%” (Yang et al., 2019, International Journal of Applied Earth Observation).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Collection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Combined Multi-Band GeoTiff Files ssourced from Google Earth Engine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Atmospheric correction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masking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standardization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Feature Extraction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Spectral indices calculation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Temporal feature generation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Spatial context analysis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366890" y="924063"/>
            <a:ext cx="5538711" cy="1481404"/>
            <a:chOff x="0" y="0"/>
            <a:chExt cx="1666785" cy="44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6785" cy="445804"/>
            </a:xfrm>
            <a:custGeom>
              <a:avLst/>
              <a:gdLst/>
              <a:ahLst/>
              <a:cxnLst/>
              <a:rect r="r" b="b" t="t" l="l"/>
              <a:pathLst>
                <a:path h="445804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66785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876816" y="790713"/>
            <a:ext cx="4534368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 PIPELINE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84175" y="8695987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374644" y="407173"/>
            <a:ext cx="5538711" cy="1481404"/>
            <a:chOff x="0" y="0"/>
            <a:chExt cx="1666785" cy="445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6785" cy="445804"/>
            </a:xfrm>
            <a:custGeom>
              <a:avLst/>
              <a:gdLst/>
              <a:ahLst/>
              <a:cxnLst/>
              <a:rect r="r" b="b" t="t" l="l"/>
              <a:pathLst>
                <a:path h="445804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66785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876816" y="273823"/>
            <a:ext cx="4534368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 PIPELINE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52669" y="2021926"/>
            <a:ext cx="17782663" cy="6735184"/>
          </a:xfrm>
          <a:custGeom>
            <a:avLst/>
            <a:gdLst/>
            <a:ahLst/>
            <a:cxnLst/>
            <a:rect r="r" b="b" t="t" l="l"/>
            <a:pathLst>
              <a:path h="6735184" w="17782663">
                <a:moveTo>
                  <a:pt x="0" y="0"/>
                </a:moveTo>
                <a:lnTo>
                  <a:pt x="17782662" y="0"/>
                </a:lnTo>
                <a:lnTo>
                  <a:pt x="17782662" y="6735184"/>
                </a:lnTo>
                <a:lnTo>
                  <a:pt x="0" y="6735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3077507"/>
            <a:ext cx="15873529" cy="481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“Modern earth observation systems require scalable computing architectures” (Gorelick et al., 2017, Remote Sensing of Environment).</a:t>
            </a: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Components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Ecosystem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NumPy for array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Pandas for data management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Scikit-learn for machine learning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Geospatial Libraries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GDAL for data handling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Rasterio for image processing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GeoPandas for vector operations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366890" y="924063"/>
            <a:ext cx="5538711" cy="1481404"/>
            <a:chOff x="0" y="0"/>
            <a:chExt cx="1666785" cy="44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6785" cy="445804"/>
            </a:xfrm>
            <a:custGeom>
              <a:avLst/>
              <a:gdLst/>
              <a:ahLst/>
              <a:cxnLst/>
              <a:rect r="r" b="b" t="t" l="l"/>
              <a:pathLst>
                <a:path h="445804" w="1666785">
                  <a:moveTo>
                    <a:pt x="0" y="0"/>
                  </a:moveTo>
                  <a:lnTo>
                    <a:pt x="1666785" y="0"/>
                  </a:lnTo>
                  <a:lnTo>
                    <a:pt x="1666785" y="445804"/>
                  </a:lnTo>
                  <a:lnTo>
                    <a:pt x="0" y="44580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666785" cy="50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876816" y="790713"/>
            <a:ext cx="4534368" cy="16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84175" y="8695987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2587" y="7414263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98113" y="-375135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8901" y="7920577"/>
            <a:ext cx="2450523" cy="2450523"/>
          </a:xfrm>
          <a:custGeom>
            <a:avLst/>
            <a:gdLst/>
            <a:ahLst/>
            <a:cxnLst/>
            <a:rect r="r" b="b" t="t" l="l"/>
            <a:pathLst>
              <a:path h="2450523" w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69201" y="-246222"/>
            <a:ext cx="2651689" cy="2651689"/>
          </a:xfrm>
          <a:custGeom>
            <a:avLst/>
            <a:gdLst/>
            <a:ahLst/>
            <a:cxnLst/>
            <a:rect r="r" b="b" t="t" l="l"/>
            <a:pathLst>
              <a:path h="2651689" w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750015" y="5360938"/>
            <a:ext cx="3075969" cy="3075969"/>
          </a:xfrm>
          <a:custGeom>
            <a:avLst/>
            <a:gdLst/>
            <a:ahLst/>
            <a:cxnLst/>
            <a:rect r="r" b="b" t="t" l="l"/>
            <a:pathLst>
              <a:path h="3075969" w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100000">
            <a:off x="-1664239" y="1924527"/>
            <a:ext cx="3328479" cy="3328479"/>
          </a:xfrm>
          <a:custGeom>
            <a:avLst/>
            <a:gdLst/>
            <a:ahLst/>
            <a:cxnLst/>
            <a:rect r="r" b="b" t="t" l="l"/>
            <a:pathLst>
              <a:path h="3328479" w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40198" y="9460152"/>
            <a:ext cx="1658065" cy="1639977"/>
          </a:xfrm>
          <a:custGeom>
            <a:avLst/>
            <a:gdLst/>
            <a:ahLst/>
            <a:cxnLst/>
            <a:rect r="r" b="b" t="t" l="l"/>
            <a:pathLst>
              <a:path h="1639977" w="1658065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857871" y="-1035099"/>
            <a:ext cx="1794177" cy="1774605"/>
          </a:xfrm>
          <a:custGeom>
            <a:avLst/>
            <a:gdLst/>
            <a:ahLst/>
            <a:cxnLst/>
            <a:rect r="r" b="b" t="t" l="l"/>
            <a:pathLst>
              <a:path h="1774605" w="1794177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7558" y="9002084"/>
            <a:ext cx="1180071" cy="143754"/>
          </a:xfrm>
          <a:custGeom>
            <a:avLst/>
            <a:gdLst/>
            <a:ahLst/>
            <a:cxnLst/>
            <a:rect r="r" b="b" t="t" l="l"/>
            <a:pathLst>
              <a:path h="143754" w="1180071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8041" y="1079622"/>
            <a:ext cx="1276944" cy="155555"/>
          </a:xfrm>
          <a:custGeom>
            <a:avLst/>
            <a:gdLst/>
            <a:ahLst/>
            <a:cxnLst/>
            <a:rect r="r" b="b" t="t" l="l"/>
            <a:pathLst>
              <a:path h="155555" w="1276944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447" y="9343447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216852" y="500718"/>
            <a:ext cx="1432702" cy="442835"/>
          </a:xfrm>
          <a:custGeom>
            <a:avLst/>
            <a:gdLst/>
            <a:ahLst/>
            <a:cxnLst/>
            <a:rect r="r" b="b" t="t" l="l"/>
            <a:pathLst>
              <a:path h="442835" w="1432702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481" y="2365234"/>
            <a:ext cx="16059819" cy="74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 b="tru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Spectral Indices Analysis</a:t>
            </a:r>
          </a:p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“Spectral indices provide crucial information for land use classification with accuracy improvements of up to 25%” (Tucker et al., 2021, Remote Sensing of Environment).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Indices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NDVI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(N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maliz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 Veg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NDVI = (NIR - Red) / (NIR + Red)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“Most reliable indicator for vegetation monitoring” (Rouse et al., 1974)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curacy: 92% for vegetation detection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NDBI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(Normalized Difference Built-up Index)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NDBI = (SWIR - NIR) / (SWIR +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NIR)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“E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tial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ur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detection” (Zha et al., 2003)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Urban detection accuracy: 87%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NDWI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(Normalized Difference Water Index)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NDWI = (</a:t>
            </a: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Green - NIR) / (Green + NIR)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“Effective for water body detection” (McFeeters, 1996)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 detection accuracy: 95%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567087" y="1323080"/>
            <a:ext cx="5138316" cy="683368"/>
            <a:chOff x="0" y="0"/>
            <a:chExt cx="1546293" cy="2056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293" cy="205649"/>
            </a:xfrm>
            <a:custGeom>
              <a:avLst/>
              <a:gdLst/>
              <a:ahLst/>
              <a:cxnLst/>
              <a:rect r="r" b="b" t="t" l="l"/>
              <a:pathLst>
                <a:path h="205649" w="1546293">
                  <a:moveTo>
                    <a:pt x="0" y="0"/>
                  </a:moveTo>
                  <a:lnTo>
                    <a:pt x="1546293" y="0"/>
                  </a:lnTo>
                  <a:lnTo>
                    <a:pt x="1546293" y="205649"/>
                  </a:lnTo>
                  <a:lnTo>
                    <a:pt x="0" y="205649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46293" cy="26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869061" y="1189730"/>
            <a:ext cx="4534368" cy="81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  <a:spcBef>
                <a:spcPct val="0"/>
              </a:spcBef>
            </a:pPr>
            <a:r>
              <a:rPr lang="en-US" b="true" sz="45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884175" y="2348316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891929" y="9622014"/>
            <a:ext cx="2504141" cy="0"/>
          </a:xfrm>
          <a:prstGeom prst="line">
            <a:avLst/>
          </a:prstGeom>
          <a:ln cap="rnd" w="1143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DAGVNGIohsA</dc:identifier>
  <dcterms:modified xsi:type="dcterms:W3CDTF">2011-08-01T06:04:30Z</dcterms:modified>
  <cp:revision>1</cp:revision>
  <dc:title>CE712</dc:title>
</cp:coreProperties>
</file>